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xml" ContentType="application/vnd.openxmlformats-officedocument.presentationml.tags+xml"/>
  <Override PartName="/ppt/notesSlides/notesSlide81.xml" ContentType="application/vnd.openxmlformats-officedocument.presentationml.notesSlide+xml"/>
  <Override PartName="/ppt/tags/tag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256" r:id="rId2"/>
    <p:sldId id="649" r:id="rId3"/>
    <p:sldId id="664" r:id="rId4"/>
    <p:sldId id="571" r:id="rId5"/>
    <p:sldId id="564" r:id="rId6"/>
    <p:sldId id="457" r:id="rId7"/>
    <p:sldId id="618" r:id="rId8"/>
    <p:sldId id="286" r:id="rId9"/>
    <p:sldId id="669" r:id="rId10"/>
    <p:sldId id="670" r:id="rId11"/>
    <p:sldId id="671" r:id="rId12"/>
    <p:sldId id="572" r:id="rId13"/>
    <p:sldId id="316" r:id="rId14"/>
    <p:sldId id="509" r:id="rId15"/>
    <p:sldId id="462" r:id="rId16"/>
    <p:sldId id="663" r:id="rId17"/>
    <p:sldId id="679" r:id="rId18"/>
    <p:sldId id="680" r:id="rId19"/>
    <p:sldId id="320" r:id="rId20"/>
    <p:sldId id="321" r:id="rId21"/>
    <p:sldId id="322" r:id="rId22"/>
    <p:sldId id="574" r:id="rId23"/>
    <p:sldId id="652" r:id="rId24"/>
    <p:sldId id="651" r:id="rId25"/>
    <p:sldId id="653" r:id="rId26"/>
    <p:sldId id="323" r:id="rId27"/>
    <p:sldId id="456" r:id="rId28"/>
    <p:sldId id="458" r:id="rId29"/>
    <p:sldId id="575" r:id="rId30"/>
    <p:sldId id="326" r:id="rId31"/>
    <p:sldId id="535" r:id="rId32"/>
    <p:sldId id="619" r:id="rId33"/>
    <p:sldId id="289" r:id="rId34"/>
    <p:sldId id="622" r:id="rId35"/>
    <p:sldId id="661" r:id="rId36"/>
    <p:sldId id="620" r:id="rId37"/>
    <p:sldId id="418" r:id="rId38"/>
    <p:sldId id="303" r:id="rId39"/>
    <p:sldId id="667" r:id="rId40"/>
    <p:sldId id="668" r:id="rId41"/>
    <p:sldId id="580" r:id="rId42"/>
    <p:sldId id="348" r:id="rId43"/>
    <p:sldId id="519" r:id="rId44"/>
    <p:sldId id="536" r:id="rId45"/>
    <p:sldId id="432" r:id="rId46"/>
    <p:sldId id="516" r:id="rId47"/>
    <p:sldId id="689" r:id="rId48"/>
    <p:sldId id="690" r:id="rId49"/>
    <p:sldId id="601" r:id="rId50"/>
    <p:sldId id="473" r:id="rId51"/>
    <p:sldId id="623" r:id="rId52"/>
    <p:sldId id="627" r:id="rId53"/>
    <p:sldId id="625" r:id="rId54"/>
    <p:sldId id="628" r:id="rId55"/>
    <p:sldId id="629" r:id="rId56"/>
    <p:sldId id="630" r:id="rId57"/>
    <p:sldId id="634" r:id="rId58"/>
    <p:sldId id="631" r:id="rId59"/>
    <p:sldId id="633" r:id="rId60"/>
    <p:sldId id="636" r:id="rId61"/>
    <p:sldId id="391" r:id="rId62"/>
    <p:sldId id="282" r:id="rId63"/>
    <p:sldId id="655" r:id="rId64"/>
    <p:sldId id="656" r:id="rId65"/>
    <p:sldId id="657" r:id="rId66"/>
    <p:sldId id="691" r:id="rId67"/>
    <p:sldId id="496" r:id="rId68"/>
    <p:sldId id="497" r:id="rId69"/>
    <p:sldId id="534" r:id="rId70"/>
    <p:sldId id="646" r:id="rId71"/>
    <p:sldId id="501" r:id="rId72"/>
    <p:sldId id="658" r:id="rId73"/>
    <p:sldId id="687" r:id="rId74"/>
    <p:sldId id="640" r:id="rId75"/>
    <p:sldId id="641" r:id="rId76"/>
    <p:sldId id="642" r:id="rId77"/>
    <p:sldId id="683" r:id="rId78"/>
    <p:sldId id="684" r:id="rId79"/>
    <p:sldId id="685" r:id="rId80"/>
    <p:sldId id="686" r:id="rId81"/>
    <p:sldId id="648" r:id="rId82"/>
    <p:sldId id="639" r:id="rId83"/>
    <p:sldId id="645" r:id="rId84"/>
    <p:sldId id="508" r:id="rId85"/>
    <p:sldId id="499" r:id="rId86"/>
    <p:sldId id="607" r:id="rId87"/>
    <p:sldId id="511" r:id="rId88"/>
    <p:sldId id="512" r:id="rId89"/>
    <p:sldId id="515" r:id="rId90"/>
    <p:sldId id="556" r:id="rId91"/>
    <p:sldId id="614" r:id="rId92"/>
    <p:sldId id="688" r:id="rId93"/>
    <p:sldId id="673" r:id="rId94"/>
    <p:sldId id="674" r:id="rId95"/>
    <p:sldId id="675" r:id="rId96"/>
    <p:sldId id="676" r:id="rId97"/>
    <p:sldId id="677" r:id="rId98"/>
    <p:sldId id="678" r:id="rId99"/>
    <p:sldId id="662" r:id="rId100"/>
    <p:sldId id="438" r:id="rId101"/>
    <p:sldId id="439" r:id="rId102"/>
    <p:sldId id="659" r:id="rId103"/>
    <p:sldId id="650" r:id="rId104"/>
    <p:sldId id="533" r:id="rId105"/>
    <p:sldId id="441" r:id="rId106"/>
    <p:sldId id="609" r:id="rId107"/>
    <p:sldId id="336" r:id="rId108"/>
    <p:sldId id="437" r:id="rId109"/>
    <p:sldId id="366" r:id="rId110"/>
    <p:sldId id="367" r:id="rId111"/>
    <p:sldId id="369" r:id="rId112"/>
    <p:sldId id="482" r:id="rId113"/>
    <p:sldId id="483" r:id="rId114"/>
    <p:sldId id="570" r:id="rId115"/>
    <p:sldId id="654" r:id="rId116"/>
    <p:sldId id="505" r:id="rId117"/>
    <p:sldId id="506" r:id="rId118"/>
    <p:sldId id="477" r:id="rId119"/>
    <p:sldId id="479" r:id="rId120"/>
    <p:sldId id="480" r:id="rId121"/>
    <p:sldId id="610" r:id="rId122"/>
    <p:sldId id="647" r:id="rId123"/>
    <p:sldId id="681" r:id="rId124"/>
    <p:sldId id="682"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84525" autoAdjust="0"/>
  </p:normalViewPr>
  <p:slideViewPr>
    <p:cSldViewPr>
      <p:cViewPr varScale="1">
        <p:scale>
          <a:sx n="86" d="100"/>
          <a:sy n="86" d="100"/>
        </p:scale>
        <p:origin x="336" y="58"/>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1996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2019-01-21</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209890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75</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111</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5%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January 22-23, 2019</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idx="1"/>
          </p:nvPr>
        </p:nvSpPr>
        <p:spPr/>
        <p:txBody>
          <a:bodyPr/>
          <a:lstStyle/>
          <a:p>
            <a:r>
              <a:rPr lang="en-CA" sz="3200" dirty="0"/>
              <a:t>Access public server using</a:t>
            </a:r>
          </a:p>
          <a:p>
            <a:pPr lvl="1"/>
            <a:r>
              <a:rPr lang="en-CA" sz="2800" dirty="0"/>
              <a:t>Browser can be used for Read interactions</a:t>
            </a:r>
          </a:p>
          <a:p>
            <a:pPr lvl="2"/>
            <a:r>
              <a:rPr lang="en-CA" dirty="0"/>
              <a:t>Clickable demo at fhirtest.com</a:t>
            </a:r>
          </a:p>
          <a:p>
            <a:pPr lvl="1"/>
            <a:r>
              <a:rPr lang="en-CA" sz="28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a:xfrm>
            <a:off x="431371" y="764703"/>
            <a:ext cx="8736971" cy="720081"/>
          </a:xfrm>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1" y="764705"/>
            <a:ext cx="8736971" cy="720080"/>
          </a:xfrm>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114</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pPr lvl="1"/>
            <a:r>
              <a:rPr lang="en-US" sz="2400" dirty="0"/>
              <a:t>1000 Organizations, 25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115</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117</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“STU”  = Standard for Trial Use </a:t>
            </a:r>
          </a:p>
          <a:p>
            <a:pPr lvl="1"/>
            <a:r>
              <a:rPr lang="en-AU" sz="2400" i="1" dirty="0"/>
              <a:t>FHIR is a working standard</a:t>
            </a:r>
            <a:endParaRPr lang="en-AU" sz="2000" i="1" dirty="0"/>
          </a:p>
          <a:p>
            <a:pPr lvl="0"/>
            <a:r>
              <a:rPr lang="en-AU" sz="3200" dirty="0"/>
              <a:t>Version 4</a:t>
            </a:r>
          </a:p>
          <a:p>
            <a:pPr lvl="1"/>
            <a:r>
              <a:rPr lang="en-AU" sz="2700" dirty="0"/>
              <a:t>first “for comment” ballot </a:t>
            </a:r>
            <a:r>
              <a:rPr lang="en-AU" sz="2700" i="1" dirty="0"/>
              <a:t>now</a:t>
            </a:r>
          </a:p>
          <a:p>
            <a:pPr lvl="1"/>
            <a:r>
              <a:rPr lang="en-AU" sz="2700" dirty="0"/>
              <a:t>full ballot later this year</a:t>
            </a:r>
          </a:p>
          <a:p>
            <a:pPr lvl="0"/>
            <a:r>
              <a:rPr lang="en-AU" sz="3200" dirty="0"/>
              <a:t>First to have (some) “Normative” content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119</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120</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123</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a:t>FHIR in one slide</a:t>
            </a:r>
          </a:p>
        </p:txBody>
      </p:sp>
      <p:sp>
        <p:nvSpPr>
          <p:cNvPr id="8194" name="Content Placeholder 2"/>
          <p:cNvSpPr>
            <a:spLocks noGrp="1"/>
          </p:cNvSpPr>
          <p:nvPr>
            <p:ph idx="1"/>
          </p:nvPr>
        </p:nvSpPr>
        <p:spPr/>
        <p:txBody>
          <a:bodyPr/>
          <a:lstStyle/>
          <a:p>
            <a:r>
              <a:rPr lang="en-US" sz="2800" b="1" dirty="0"/>
              <a:t>F</a:t>
            </a:r>
            <a:r>
              <a:rPr lang="en-US" sz="2800" dirty="0"/>
              <a:t>ast </a:t>
            </a:r>
            <a:r>
              <a:rPr lang="en-US" sz="2800" b="1" dirty="0"/>
              <a:t>H</a:t>
            </a:r>
            <a:r>
              <a:rPr lang="en-US" sz="2800" dirty="0"/>
              <a:t>ealthcare </a:t>
            </a:r>
            <a:r>
              <a:rPr lang="en-US" sz="2800" b="1" dirty="0"/>
              <a:t>I</a:t>
            </a:r>
            <a:r>
              <a:rPr lang="en-US" sz="2800" dirty="0"/>
              <a:t>nteroperable </a:t>
            </a:r>
            <a:r>
              <a:rPr lang="en-US" sz="2800" b="1" dirty="0"/>
              <a:t>R</a:t>
            </a:r>
            <a:r>
              <a:rPr lang="en-US" sz="2800" dirty="0"/>
              <a:t>esources</a:t>
            </a:r>
          </a:p>
          <a:p>
            <a:r>
              <a:rPr lang="en-US" sz="2800" dirty="0"/>
              <a:t>New </a:t>
            </a:r>
            <a:r>
              <a:rPr lang="en-US" sz="2800" i="1" dirty="0"/>
              <a:t>free and open</a:t>
            </a:r>
            <a:r>
              <a:rPr lang="en-US" sz="2800" dirty="0"/>
              <a:t> healthcare data API</a:t>
            </a:r>
          </a:p>
          <a:p>
            <a:r>
              <a:rPr lang="en-US" sz="2800" dirty="0"/>
              <a:t>Builds on simplicity of HL7 V2</a:t>
            </a:r>
          </a:p>
          <a:p>
            <a:r>
              <a:rPr lang="en-US" sz="2800" dirty="0"/>
              <a:t>With modern (web) standards</a:t>
            </a:r>
          </a:p>
          <a:p>
            <a:pPr lvl="1"/>
            <a:r>
              <a:rPr lang="en-US" sz="2300" dirty="0"/>
              <a:t>XML, JSON, HTTP, REST, UML</a:t>
            </a:r>
          </a:p>
          <a:p>
            <a:pPr lvl="1"/>
            <a:r>
              <a:rPr lang="en-US" sz="2400" dirty="0"/>
              <a:t>Familiar to new generation of developers</a:t>
            </a:r>
          </a:p>
          <a:p>
            <a:r>
              <a:rPr lang="en-US" sz="2800" dirty="0"/>
              <a:t>Easy to implement the basics</a:t>
            </a:r>
          </a:p>
          <a:p>
            <a:r>
              <a:rPr lang="en-US" sz="2800" dirty="0"/>
              <a:t>Getting rapid take up</a:t>
            </a:r>
          </a:p>
        </p:txBody>
      </p:sp>
    </p:spTree>
    <p:extLst>
      <p:ext uri="{BB962C8B-B14F-4D97-AF65-F5344CB8AC3E}">
        <p14:creationId xmlns:p14="http://schemas.microsoft.com/office/powerpoint/2010/main" val="285247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78418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a:p>
            <a:r>
              <a:rPr lang="en-US" sz="1400" dirty="0">
                <a:solidFill>
                  <a:srgbClr val="636360"/>
                </a:solidFill>
              </a:rPr>
              <a:t>2018</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15</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527021" y="2500096"/>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9519114"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8571064"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compliant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28</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ttps://github.com/FHIR/documents/tree/master/presentations/2018-05%20Tutorials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31</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34</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a:t>
            </a:r>
            <a:r>
              <a:rPr lang="en-GB" sz="2000" kern="0" dirty="0" err="1"/>
              <a:t>CapabilityStatement</a:t>
            </a:r>
            <a:endParaRPr lang="en-GB" sz="20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1857" y="283239"/>
            <a:ext cx="5083782" cy="6191045"/>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a:blip r:embed="rId2"/>
          <a:stretch>
            <a:fillRect/>
          </a:stretch>
        </p:blipFill>
        <p:spPr>
          <a:xfrm>
            <a:off x="1822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833812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https://server.org/fhir/Patient/1234</a:t>
            </a:r>
          </a:p>
        </p:txBody>
      </p:sp>
      <p:sp>
        <p:nvSpPr>
          <p:cNvPr id="6" name="Left Brace 5"/>
          <p:cNvSpPr/>
          <p:nvPr/>
        </p:nvSpPr>
        <p:spPr bwMode="auto">
          <a:xfrm rot="16200000">
            <a:off x="5077409" y="1330288"/>
            <a:ext cx="381000" cy="45365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8225946" y="2011609"/>
            <a:ext cx="468633" cy="14161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469896" y="3079437"/>
            <a:ext cx="380999" cy="93610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752183" y="214459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484389" y="375256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343050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074190"/>
            <a:ext cx="6944415" cy="2709619"/>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48</a:t>
            </a:fld>
            <a:endParaRPr lang="en-CA" dirty="0"/>
          </a:p>
        </p:txBody>
      </p:sp>
      <p:sp>
        <p:nvSpPr>
          <p:cNvPr id="6" name="TextBox 5">
            <a:extLst>
              <a:ext uri="{FF2B5EF4-FFF2-40B4-BE49-F238E27FC236}">
                <a16:creationId xmlns:a16="http://schemas.microsoft.com/office/drawing/2014/main" id="{C1E0EFBD-B806-4CEA-BC84-34316CA47A4E}"/>
              </a:ext>
            </a:extLst>
          </p:cNvPr>
          <p:cNvSpPr txBox="1"/>
          <p:nvPr/>
        </p:nvSpPr>
        <p:spPr>
          <a:xfrm>
            <a:off x="795028" y="4945886"/>
            <a:ext cx="7472943" cy="369332"/>
          </a:xfrm>
          <a:prstGeom prst="rect">
            <a:avLst/>
          </a:prstGeom>
          <a:noFill/>
        </p:spPr>
        <p:txBody>
          <a:bodyPr wrap="none" rtlCol="0">
            <a:spAutoFit/>
          </a:bodyPr>
          <a:lstStyle/>
          <a:p>
            <a:r>
              <a:rPr lang="en-US" dirty="0">
                <a:solidFill>
                  <a:srgbClr val="636360"/>
                </a:solidFill>
              </a:rPr>
              <a:t>id is metadata, and a location that can be used for direct URL access</a:t>
            </a:r>
          </a:p>
        </p:txBody>
      </p:sp>
      <p:sp>
        <p:nvSpPr>
          <p:cNvPr id="8" name="TextBox 7">
            <a:extLst>
              <a:ext uri="{FF2B5EF4-FFF2-40B4-BE49-F238E27FC236}">
                <a16:creationId xmlns:a16="http://schemas.microsoft.com/office/drawing/2014/main" id="{74BC57E7-74DD-4475-995D-39E6A130B99C}"/>
              </a:ext>
            </a:extLst>
          </p:cNvPr>
          <p:cNvSpPr txBox="1"/>
          <p:nvPr/>
        </p:nvSpPr>
        <p:spPr>
          <a:xfrm>
            <a:off x="795028" y="5345200"/>
            <a:ext cx="10388293" cy="369332"/>
          </a:xfrm>
          <a:prstGeom prst="rect">
            <a:avLst/>
          </a:prstGeom>
          <a:noFill/>
        </p:spPr>
        <p:txBody>
          <a:bodyPr wrap="none" rtlCol="0">
            <a:spAutoFit/>
          </a:bodyPr>
          <a:lstStyle/>
          <a:p>
            <a:r>
              <a:rPr lang="en-US" dirty="0">
                <a:solidFill>
                  <a:srgbClr val="636360"/>
                </a:solidFill>
              </a:rPr>
              <a:t>identifier is a property of the patient itself, can’t be used directly (but can be part of a query, see later)</a:t>
            </a:r>
          </a:p>
        </p:txBody>
      </p:sp>
    </p:spTree>
    <p:extLst>
      <p:ext uri="{BB962C8B-B14F-4D97-AF65-F5344CB8AC3E}">
        <p14:creationId xmlns:p14="http://schemas.microsoft.com/office/powerpoint/2010/main" val="998399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53</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674712" y="1780952"/>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REST?</a:t>
            </a:r>
          </a:p>
        </p:txBody>
      </p:sp>
      <p:sp>
        <p:nvSpPr>
          <p:cNvPr id="3" name="Content Placeholder 2"/>
          <p:cNvSpPr>
            <a:spLocks noGrp="1"/>
          </p:cNvSpPr>
          <p:nvPr>
            <p:ph idx="1"/>
          </p:nvPr>
        </p:nvSpPr>
        <p:spPr/>
        <p:txBody>
          <a:bodyPr/>
          <a:lstStyle/>
          <a:p>
            <a:r>
              <a:rPr lang="en-GB" dirty="0"/>
              <a:t>“REpresentational State Transfer”</a:t>
            </a:r>
          </a:p>
          <a:p>
            <a:r>
              <a:rPr lang="en-GB" dirty="0"/>
              <a:t>Represent your data as “resources”</a:t>
            </a:r>
          </a:p>
          <a:p>
            <a:r>
              <a:rPr lang="en-GB" dirty="0"/>
              <a:t>Make “Resources” URI addressable</a:t>
            </a:r>
          </a:p>
          <a:p>
            <a:r>
              <a:rPr lang="en-GB" dirty="0"/>
              <a:t>Use HTTP to do CRUD operations</a:t>
            </a:r>
          </a:p>
          <a:p>
            <a:r>
              <a:rPr lang="en-GB" dirty="0"/>
              <a:t>Resources may be exchanged using different </a:t>
            </a:r>
            <a:r>
              <a:rPr lang="en-GB" i="1" dirty="0"/>
              <a:t>representations</a:t>
            </a:r>
            <a:r>
              <a:rPr lang="en-GB" dirty="0"/>
              <a:t> (XML, JSON etc.)</a:t>
            </a:r>
          </a:p>
        </p:txBody>
      </p:sp>
    </p:spTree>
    <p:extLst>
      <p:ext uri="{BB962C8B-B14F-4D97-AF65-F5344CB8AC3E}">
        <p14:creationId xmlns:p14="http://schemas.microsoft.com/office/powerpoint/2010/main" val="3151092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61804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10" y="1402296"/>
            <a:ext cx="381000" cy="439248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799856" y="3745468"/>
            <a:ext cx="1296144"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8163795" y="2073760"/>
            <a:ext cx="468633" cy="1291856"/>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53873" y="3367469"/>
            <a:ext cx="380999" cy="36004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464155" y="2135371"/>
            <a:ext cx="2025357"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https://server.org/fhir/Patient/1?_format=json</a:t>
            </a:r>
          </a:p>
        </p:txBody>
      </p:sp>
      <p:sp>
        <p:nvSpPr>
          <p:cNvPr id="6" name="Left Brace 5"/>
          <p:cNvSpPr/>
          <p:nvPr/>
        </p:nvSpPr>
        <p:spPr bwMode="auto">
          <a:xfrm rot="16200000">
            <a:off x="4289349" y="1367083"/>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935760"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8409418" y="3427357"/>
            <a:ext cx="337428" cy="36432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783827" y="2052468"/>
            <a:ext cx="1656183"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8395966" y="3800022"/>
            <a:ext cx="364329"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855048" y="2418065"/>
            <a:ext cx="402787" cy="244827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408368" y="3826444"/>
            <a:ext cx="1302036"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6" name="Left Brace 5"/>
          <p:cNvSpPr/>
          <p:nvPr/>
        </p:nvSpPr>
        <p:spPr bwMode="auto">
          <a:xfrm rot="16200000">
            <a:off x="4289349" y="1367083"/>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863752"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888088" y="2075746"/>
            <a:ext cx="1656185" cy="369332"/>
          </a:xfrm>
          <a:prstGeom prst="rect">
            <a:avLst/>
          </a:prstGeom>
          <a:noFill/>
        </p:spPr>
        <p:txBody>
          <a:bodyPr wrap="squar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0"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6" y="379652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 by identifier</a:t>
            </a:r>
          </a:p>
        </p:txBody>
      </p:sp>
      <p:sp>
        <p:nvSpPr>
          <p:cNvPr id="3" name="Content Placeholder 2"/>
          <p:cNvSpPr>
            <a:spLocks noGrp="1"/>
          </p:cNvSpPr>
          <p:nvPr>
            <p:ph idx="4294967295"/>
          </p:nvPr>
        </p:nvSpPr>
        <p:spPr>
          <a:xfrm>
            <a:off x="431371" y="836713"/>
            <a:ext cx="11425269"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https://server.org/fhir/Patient?identifier=999-99-9999</a:t>
            </a:r>
          </a:p>
        </p:txBody>
      </p:sp>
      <p:sp>
        <p:nvSpPr>
          <p:cNvPr id="6" name="Left Brace 5"/>
          <p:cNvSpPr/>
          <p:nvPr/>
        </p:nvSpPr>
        <p:spPr bwMode="auto">
          <a:xfrm rot="16200000">
            <a:off x="3028303" y="1388870"/>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2639617" y="3849358"/>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6184870" y="2002890"/>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699470" y="2113305"/>
            <a:ext cx="1656185" cy="369332"/>
          </a:xfrm>
          <a:prstGeom prst="rect">
            <a:avLst/>
          </a:prstGeom>
          <a:noFill/>
        </p:spPr>
        <p:txBody>
          <a:bodyPr wrap="square" rtlCol="0">
            <a:spAutoFit/>
          </a:bodyPr>
          <a:lstStyle/>
          <a:p>
            <a:r>
              <a:rPr lang="en-US" dirty="0">
                <a:solidFill>
                  <a:srgbClr val="636360"/>
                </a:solidFill>
              </a:rPr>
              <a:t>resource type</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332747" y="1485502"/>
            <a:ext cx="402787" cy="435697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904312" y="382180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2504696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70</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1752601"/>
            <a:ext cx="7315200" cy="46607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89</a:t>
            </a:fld>
            <a:endParaRPr lang="en-CA" dirty="0"/>
          </a:p>
        </p:txBody>
      </p:sp>
      <p:sp>
        <p:nvSpPr>
          <p:cNvPr id="9" name="TextBox 8">
            <a:extLst>
              <a:ext uri="{FF2B5EF4-FFF2-40B4-BE49-F238E27FC236}">
                <a16:creationId xmlns:a16="http://schemas.microsoft.com/office/drawing/2014/main" id="{0681884B-DD66-4DDB-852C-9FAD3116791D}"/>
              </a:ext>
            </a:extLst>
          </p:cNvPr>
          <p:cNvSpPr txBox="1"/>
          <p:nvPr/>
        </p:nvSpPr>
        <p:spPr>
          <a:xfrm>
            <a:off x="638535" y="1639669"/>
            <a:ext cx="1215286" cy="646331"/>
          </a:xfrm>
          <a:prstGeom prst="rect">
            <a:avLst/>
          </a:prstGeom>
          <a:noFill/>
        </p:spPr>
        <p:txBody>
          <a:bodyPr wrap="square" rtlCol="0">
            <a:spAutoFit/>
          </a:bodyPr>
          <a:lstStyle/>
          <a:p>
            <a:r>
              <a:rPr lang="en-US" b="1" dirty="0"/>
              <a:t>Original resource</a:t>
            </a:r>
          </a:p>
        </p:txBody>
      </p:sp>
      <p:sp>
        <p:nvSpPr>
          <p:cNvPr id="11" name="TextBox 10">
            <a:extLst>
              <a:ext uri="{FF2B5EF4-FFF2-40B4-BE49-F238E27FC236}">
                <a16:creationId xmlns:a16="http://schemas.microsoft.com/office/drawing/2014/main" id="{4FB9E933-B173-4902-8101-9C0D7EACC884}"/>
              </a:ext>
            </a:extLst>
          </p:cNvPr>
          <p:cNvSpPr txBox="1"/>
          <p:nvPr/>
        </p:nvSpPr>
        <p:spPr>
          <a:xfrm>
            <a:off x="6446006" y="1654687"/>
            <a:ext cx="4897727"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34296</TotalTime>
  <Words>9139</Words>
  <Application>Microsoft Office PowerPoint</Application>
  <PresentationFormat>Widescreen</PresentationFormat>
  <Paragraphs>1558</Paragraphs>
  <Slides>124</Slides>
  <Notes>87</Notes>
  <HiddenSlides>17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124</vt:i4>
      </vt:variant>
    </vt:vector>
  </HeadingPairs>
  <TitlesOfParts>
    <vt:vector size="134" baseType="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FHIR in one slide</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ValueSet resource</vt:lpstr>
      <vt:lpstr>Bindings</vt:lpstr>
      <vt:lpstr>Binding Strength</vt:lpstr>
      <vt:lpstr>Terminology Server</vt:lpstr>
      <vt:lpstr>FHIR and REST</vt:lpstr>
      <vt:lpstr>REST?</vt:lpstr>
      <vt:lpstr>REST: a URL based API</vt:lpstr>
      <vt:lpstr>REST: JSON</vt:lpstr>
      <vt:lpstr>REST: Search</vt:lpstr>
      <vt:lpstr>REST: Search by identifier</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 Servers</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Future impact of FHIR</vt:lpstr>
      <vt:lpstr>What’s next?</vt:lpstr>
      <vt:lpstr>Development plans</vt:lpstr>
      <vt:lpstr>Next Steps for you</vt:lpstr>
      <vt:lpstr>Review Tutorial Objectives</vt:lpstr>
      <vt:lpstr>PowerPoint Presentation</vt:lpstr>
      <vt:lpstr>SMART on FHIR</vt:lpstr>
      <vt:lpstr>CDS Hooks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640</cp:revision>
  <dcterms:created xsi:type="dcterms:W3CDTF">2012-12-03T20:41:34Z</dcterms:created>
  <dcterms:modified xsi:type="dcterms:W3CDTF">2019-01-21T10:53:00Z</dcterms:modified>
</cp:coreProperties>
</file>